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hape 2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0" name="Shape 2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versus National Association of Women Business Owners with 60 chapters founded in 1975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5" name="Shape 3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 3 Hits:</a:t>
            </a:r>
          </a:p>
          <a:p>
            <a:pPr/>
            <a:r>
              <a:t>5/26/2015 - Debra Borchardt - Forbes (40,100,000 UMV) "Cannabis Companies Mirror Corporate America for Women"</a:t>
            </a:r>
          </a:p>
          <a:p>
            <a:pPr/>
          </a:p>
          <a:p>
            <a:pPr/>
            <a:r>
              <a:t>4/20/2015 - Eliana Dockterman - TIME (16,000,000 UMV) The "Grass Ceiling: Women's Changing Role in Weed Culture"</a:t>
            </a:r>
          </a:p>
          <a:p>
            <a:pPr/>
          </a:p>
          <a:p>
            <a:pPr/>
            <a:r>
              <a:t>6/2/2015 - Sara Davidson - Fortune (5,000,000 UMV) "High times: Behind the scenes at a women's pot conference"</a:t>
            </a:r>
          </a:p>
          <a:p>
            <a:pPr/>
          </a:p>
          <a:p>
            <a:pPr/>
            <a:r>
              <a:t>7/16/2015 - Claire Boston - BloombergBusiness (21,201,677 UMV) "Weed Entrepreneurs Woo Women in Bid to End the Ganja Gender Gap"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5" name="Shape 3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Jazmin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952500" y="9245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952500" y="5765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/>
        </p:nvSpPr>
        <p:spPr>
          <a:xfrm rot="16200000">
            <a:off x="13834253" y="7494711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7" name="815x315Women-Grow-Logo-with-Tagline-Faceboo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43757" y="1701800"/>
            <a:ext cx="10807701" cy="40005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" name="Table 18"/>
          <p:cNvGraphicFramePr/>
          <p:nvPr/>
        </p:nvGraphicFramePr>
        <p:xfrm>
          <a:off x="3762375" y="12884150"/>
          <a:ext cx="16859250" cy="812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{8F44A2F1-9E1F-4B54-A3A2-5F16C0AD49E2}</a:tableStyleId>
              </a:tblPr>
              <a:tblGrid>
                <a:gridCol w="3371850"/>
                <a:gridCol w="3371850"/>
                <a:gridCol w="3371850"/>
                <a:gridCol w="3371850"/>
                <a:gridCol w="3371850"/>
              </a:tblGrid>
              <a:tr h="812800"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CONNECTING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EDUCATING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EMPOWERING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Shape 19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with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40x150Women-Grow-Lea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6872" y="12009579"/>
            <a:ext cx="1381523" cy="148020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5" name="Shape 145"/>
          <p:cNvSpPr/>
          <p:nvPr>
            <p:ph type="pic" sz="half" idx="13"/>
          </p:nvPr>
        </p:nvSpPr>
        <p:spPr>
          <a:xfrm>
            <a:off x="12636500" y="3736398"/>
            <a:ext cx="10795000" cy="892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1pPr>
            <a:lvl2pPr marL="1016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2pPr>
            <a:lvl3pPr marL="1524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3pPr>
            <a:lvl4pPr marL="2032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4pPr>
            <a:lvl5pPr marL="2540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8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2436" y="12853308"/>
            <a:ext cx="2387098" cy="9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59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2436" y="12853308"/>
            <a:ext cx="2387098" cy="9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952500" y="6858000"/>
            <a:ext cx="10643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952500" y="3898900"/>
            <a:ext cx="1064309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0" name="Shape 170"/>
          <p:cNvSpPr/>
          <p:nvPr>
            <p:ph type="body" sz="quarter" idx="13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Lorem Ipsum Dolor</a:t>
            </a:r>
          </a:p>
        </p:txBody>
      </p:sp>
      <p:sp>
        <p:nvSpPr>
          <p:cNvPr id="171" name="Shape 171"/>
          <p:cNvSpPr/>
          <p:nvPr>
            <p:ph type="pic" sz="half" idx="14"/>
          </p:nvPr>
        </p:nvSpPr>
        <p:spPr>
          <a:xfrm>
            <a:off x="12636120" y="949325"/>
            <a:ext cx="10541001" cy="11798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2" name="Shape 172"/>
          <p:cNvSpPr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3" name="Shape 183"/>
          <p:cNvSpPr/>
          <p:nvPr>
            <p:ph type="pic" sz="half" idx="13"/>
          </p:nvPr>
        </p:nvSpPr>
        <p:spPr>
          <a:xfrm>
            <a:off x="12636500" y="3736398"/>
            <a:ext cx="10795000" cy="892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5" name="Shape 185"/>
          <p:cNvSpPr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604761" indent="-604761">
              <a:spcBef>
                <a:spcPts val="2500"/>
              </a:spcBef>
              <a:buClr>
                <a:srgbClr val="8B2022"/>
              </a:buClr>
              <a:buSzPct val="80000"/>
              <a:buChar char="‣"/>
            </a:lvl1pPr>
            <a:lvl2pPr marL="1112761" indent="-604761">
              <a:spcBef>
                <a:spcPts val="2500"/>
              </a:spcBef>
              <a:buClr>
                <a:srgbClr val="8B2022"/>
              </a:buClr>
              <a:buSzPct val="80000"/>
              <a:buChar char="‣"/>
            </a:lvl2pPr>
            <a:lvl3pPr marL="1620761" indent="-604761">
              <a:spcBef>
                <a:spcPts val="2500"/>
              </a:spcBef>
              <a:buClr>
                <a:srgbClr val="8B2022"/>
              </a:buClr>
              <a:buSzPct val="80000"/>
              <a:buChar char="‣"/>
            </a:lvl3pPr>
            <a:lvl4pPr marL="2128761" indent="-604761">
              <a:spcBef>
                <a:spcPts val="2500"/>
              </a:spcBef>
              <a:buClr>
                <a:srgbClr val="8B2022"/>
              </a:buClr>
              <a:buSzPct val="80000"/>
              <a:buChar char="‣"/>
            </a:lvl4pPr>
            <a:lvl5pPr marL="2636761" indent="-604761">
              <a:spcBef>
                <a:spcPts val="2500"/>
              </a:spcBef>
              <a:buClr>
                <a:srgbClr val="8B2022"/>
              </a:buClr>
              <a:buSzPct val="80000"/>
              <a:buChar char="‣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hape 186"/>
          <p:cNvSpPr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8B2022"/>
              </a:buClr>
              <a:buSzPct val="80000"/>
              <a:buChar char="‣"/>
            </a:lvl1pPr>
            <a:lvl2pPr>
              <a:buClr>
                <a:srgbClr val="8B2022"/>
              </a:buClr>
              <a:buSzPct val="80000"/>
              <a:buChar char="‣"/>
            </a:lvl2pPr>
            <a:lvl3pPr>
              <a:buClr>
                <a:srgbClr val="8B2022"/>
              </a:buClr>
              <a:buSzPct val="80000"/>
              <a:buChar char="‣"/>
            </a:lvl3pPr>
            <a:lvl4pPr>
              <a:buClr>
                <a:srgbClr val="8B2022"/>
              </a:buClr>
              <a:buSzPct val="80000"/>
              <a:buChar char="‣"/>
            </a:lvl4pPr>
            <a:lvl5pPr>
              <a:buClr>
                <a:srgbClr val="8B2022"/>
              </a:buClr>
              <a:buSzPct val="80000"/>
              <a:buChar char="‣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7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4836" y="11818258"/>
            <a:ext cx="2387098" cy="90079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8" name="Table 198"/>
          <p:cNvGraphicFramePr/>
          <p:nvPr/>
        </p:nvGraphicFramePr>
        <p:xfrm>
          <a:off x="3762375" y="12884150"/>
          <a:ext cx="16859250" cy="812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371850"/>
                <a:gridCol w="3371850"/>
                <a:gridCol w="3371850"/>
                <a:gridCol w="3371850"/>
                <a:gridCol w="3371850"/>
              </a:tblGrid>
              <a:tr h="812800"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99" name="Shape 199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08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2436" y="12853308"/>
            <a:ext cx="2387098" cy="9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19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2436" y="12853308"/>
            <a:ext cx="2387098" cy="9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>
            <p:ph type="pic" sz="half" idx="13"/>
          </p:nvPr>
        </p:nvSpPr>
        <p:spPr>
          <a:xfrm>
            <a:off x="12636500" y="3736398"/>
            <a:ext cx="10795000" cy="892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2" name="Shape 222"/>
          <p:cNvSpPr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1pPr>
            <a:lvl2pPr marL="1016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2pPr>
            <a:lvl3pPr marL="1524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3pPr>
            <a:lvl4pPr marL="2032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4pPr>
            <a:lvl5pPr marL="2540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hape 2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0" name="Table 30"/>
          <p:cNvGraphicFramePr/>
          <p:nvPr/>
        </p:nvGraphicFramePr>
        <p:xfrm>
          <a:off x="3762375" y="12884150"/>
          <a:ext cx="16859250" cy="812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{8F44A2F1-9E1F-4B54-A3A2-5F16C0AD49E2}</a:tableStyleId>
              </a:tblPr>
              <a:tblGrid>
                <a:gridCol w="3371850"/>
                <a:gridCol w="3371850"/>
                <a:gridCol w="3371850"/>
                <a:gridCol w="3371850"/>
                <a:gridCol w="3371850"/>
              </a:tblGrid>
              <a:tr h="812800"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CONNECT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EDUCATE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EMPOWER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1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2436" y="12853308"/>
            <a:ext cx="2387098" cy="9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>
            <p:ph type="pic" idx="13"/>
          </p:nvPr>
        </p:nvSpPr>
        <p:spPr>
          <a:xfrm>
            <a:off x="950022" y="890804"/>
            <a:ext cx="22479001" cy="7327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Shape 33"/>
          <p:cNvSpPr/>
          <p:nvPr>
            <p:ph type="title"/>
          </p:nvPr>
        </p:nvSpPr>
        <p:spPr>
          <a:xfrm>
            <a:off x="952500" y="9398000"/>
            <a:ext cx="18547061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8B2022"/>
              </a:buClr>
              <a:buSzPct val="80000"/>
              <a:buChar char="‣"/>
            </a:lvl1pPr>
            <a:lvl2pPr>
              <a:buClr>
                <a:srgbClr val="8B2022"/>
              </a:buClr>
              <a:buSzPct val="80000"/>
              <a:buChar char="‣"/>
            </a:lvl2pPr>
            <a:lvl3pPr>
              <a:buClr>
                <a:srgbClr val="8B2022"/>
              </a:buClr>
              <a:buSzPct val="80000"/>
              <a:buChar char="‣"/>
            </a:lvl3pPr>
            <a:lvl4pPr>
              <a:buClr>
                <a:srgbClr val="8B2022"/>
              </a:buClr>
              <a:buSzPct val="80000"/>
              <a:buChar char="‣"/>
            </a:lvl4pPr>
            <a:lvl5pPr>
              <a:buClr>
                <a:srgbClr val="8B2022"/>
              </a:buClr>
              <a:buSzPct val="80000"/>
              <a:buChar char="‣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4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4836" y="11818258"/>
            <a:ext cx="2387098" cy="90079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5" name="Table 235"/>
          <p:cNvGraphicFramePr/>
          <p:nvPr/>
        </p:nvGraphicFramePr>
        <p:xfrm>
          <a:off x="3762375" y="12884150"/>
          <a:ext cx="16859250" cy="812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371850"/>
                <a:gridCol w="3371850"/>
                <a:gridCol w="3371850"/>
                <a:gridCol w="3371850"/>
                <a:gridCol w="3371850"/>
              </a:tblGrid>
              <a:tr h="812800"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36" name="Shape 236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7" name="Shape 237"/>
          <p:cNvSpPr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8" name="Shape 2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Shape 2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8B2022"/>
              </a:buClr>
              <a:buSzPct val="80000"/>
              <a:buChar char="‣"/>
            </a:lvl1pPr>
            <a:lvl2pPr>
              <a:buClr>
                <a:srgbClr val="8B2022"/>
              </a:buClr>
              <a:buSzPct val="80000"/>
              <a:buChar char="‣"/>
            </a:lvl2pPr>
            <a:lvl3pPr>
              <a:buClr>
                <a:srgbClr val="8B2022"/>
              </a:buClr>
              <a:buSzPct val="80000"/>
              <a:buChar char="‣"/>
            </a:lvl3pPr>
            <a:lvl4pPr>
              <a:buClr>
                <a:srgbClr val="8B2022"/>
              </a:buClr>
              <a:buSzPct val="80000"/>
              <a:buChar char="‣"/>
            </a:lvl4pPr>
            <a:lvl5pPr>
              <a:buClr>
                <a:srgbClr val="8B2022"/>
              </a:buClr>
              <a:buSzPct val="80000"/>
              <a:buChar char="‣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9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4836" y="11818258"/>
            <a:ext cx="2387098" cy="90079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0" name="Table 260"/>
          <p:cNvGraphicFramePr/>
          <p:nvPr/>
        </p:nvGraphicFramePr>
        <p:xfrm>
          <a:off x="3762375" y="12884150"/>
          <a:ext cx="16859250" cy="812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371850"/>
                <a:gridCol w="3371850"/>
                <a:gridCol w="3371850"/>
                <a:gridCol w="3371850"/>
                <a:gridCol w="3371850"/>
              </a:tblGrid>
              <a:tr h="812800"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61" name="Shape 261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2" name="Shape 262"/>
          <p:cNvSpPr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2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2436" y="12853308"/>
            <a:ext cx="2387098" cy="9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952500" y="6858000"/>
            <a:ext cx="10643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952500" y="3898900"/>
            <a:ext cx="1064309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body" sz="quarter" idx="13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Lorem Ipsum Dolor</a:t>
            </a:r>
          </a:p>
        </p:txBody>
      </p:sp>
      <p:sp>
        <p:nvSpPr>
          <p:cNvPr id="54" name="Shape 54"/>
          <p:cNvSpPr/>
          <p:nvPr>
            <p:ph type="pic" sz="half" idx="14"/>
          </p:nvPr>
        </p:nvSpPr>
        <p:spPr>
          <a:xfrm>
            <a:off x="12636120" y="949325"/>
            <a:ext cx="10541001" cy="11798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5" name="Shape 55"/>
          <p:cNvSpPr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74" name="Table 74"/>
          <p:cNvGraphicFramePr/>
          <p:nvPr/>
        </p:nvGraphicFramePr>
        <p:xfrm>
          <a:off x="3762375" y="12884150"/>
          <a:ext cx="16859250" cy="812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{8F44A2F1-9E1F-4B54-A3A2-5F16C0AD49E2}</a:tableStyleId>
              </a:tblPr>
              <a:tblGrid>
                <a:gridCol w="3371850"/>
                <a:gridCol w="3371850"/>
                <a:gridCol w="3371850"/>
                <a:gridCol w="3371850"/>
                <a:gridCol w="3371850"/>
              </a:tblGrid>
              <a:tr h="812800"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CONNECT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EDUCATE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EMPOWER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5" name="Shape 75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6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2436" y="12853308"/>
            <a:ext cx="2387098" cy="9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8B2022"/>
              </a:buClr>
              <a:buSzPct val="80000"/>
              <a:buChar char="‣"/>
            </a:lvl1pPr>
            <a:lvl2pPr>
              <a:buClr>
                <a:srgbClr val="8B2022"/>
              </a:buClr>
              <a:buSzPct val="80000"/>
              <a:buChar char="‣"/>
            </a:lvl2pPr>
            <a:lvl3pPr>
              <a:buClr>
                <a:srgbClr val="8B2022"/>
              </a:buClr>
              <a:buSzPct val="80000"/>
              <a:buChar char="‣"/>
            </a:lvl3pPr>
            <a:lvl4pPr>
              <a:buClr>
                <a:srgbClr val="8B2022"/>
              </a:buClr>
              <a:buSzPct val="80000"/>
              <a:buChar char="‣"/>
            </a:lvl4pPr>
            <a:lvl5pPr>
              <a:buClr>
                <a:srgbClr val="8B2022"/>
              </a:buClr>
              <a:buSzPct val="80000"/>
              <a:buChar char="‣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" name="Shape 87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" name="Shape 88"/>
          <p:cNvSpPr/>
          <p:nvPr>
            <p:ph type="pic" sz="half" idx="13"/>
          </p:nvPr>
        </p:nvSpPr>
        <p:spPr>
          <a:xfrm>
            <a:off x="12636500" y="3736398"/>
            <a:ext cx="10795000" cy="892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1pPr>
            <a:lvl2pPr marL="1016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2pPr>
            <a:lvl3pPr marL="1524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3pPr>
            <a:lvl4pPr marL="2032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4pPr>
            <a:lvl5pPr marL="2540000" indent="-508000">
              <a:spcBef>
                <a:spcPts val="2500"/>
              </a:spcBef>
              <a:buClr>
                <a:srgbClr val="8B2022"/>
              </a:buClr>
              <a:buSzPct val="80000"/>
              <a:buChar char="‣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2436" y="12853308"/>
            <a:ext cx="2387098" cy="9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pic" sz="half" idx="13"/>
          </p:nvPr>
        </p:nvSpPr>
        <p:spPr>
          <a:xfrm>
            <a:off x="873135" y="889000"/>
            <a:ext cx="10795001" cy="1181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pic" sz="quarter" idx="14"/>
          </p:nvPr>
        </p:nvSpPr>
        <p:spPr>
          <a:xfrm>
            <a:off x="12562697" y="6787810"/>
            <a:ext cx="10725801" cy="5905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1" name="Shape 101"/>
          <p:cNvSpPr/>
          <p:nvPr>
            <p:ph type="pic" sz="quarter" idx="15"/>
          </p:nvPr>
        </p:nvSpPr>
        <p:spPr>
          <a:xfrm>
            <a:off x="12568666" y="889000"/>
            <a:ext cx="10731501" cy="495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10" name="530x200Women Grow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2436" y="12853308"/>
            <a:ext cx="2387098" cy="9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>
            <p:ph type="body" sz="quarter" idx="13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942513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8B2022"/>
          </a:solidFill>
          <a:uFillTx/>
          <a:latin typeface="+mn-lt"/>
          <a:ea typeface="+mn-ea"/>
          <a:cs typeface="+mn-cs"/>
          <a:sym typeface="Gill Sans SemiBold"/>
        </a:defRPr>
      </a:lvl1pPr>
      <a:lvl2pPr marL="0" marR="0" indent="22860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8B2022"/>
          </a:solidFill>
          <a:uFillTx/>
          <a:latin typeface="+mn-lt"/>
          <a:ea typeface="+mn-ea"/>
          <a:cs typeface="+mn-cs"/>
          <a:sym typeface="Gill Sans SemiBold"/>
        </a:defRPr>
      </a:lvl2pPr>
      <a:lvl3pPr marL="0" marR="0" indent="45720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8B2022"/>
          </a:solidFill>
          <a:uFillTx/>
          <a:latin typeface="+mn-lt"/>
          <a:ea typeface="+mn-ea"/>
          <a:cs typeface="+mn-cs"/>
          <a:sym typeface="Gill Sans SemiBold"/>
        </a:defRPr>
      </a:lvl3pPr>
      <a:lvl4pPr marL="0" marR="0" indent="68580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8B2022"/>
          </a:solidFill>
          <a:uFillTx/>
          <a:latin typeface="+mn-lt"/>
          <a:ea typeface="+mn-ea"/>
          <a:cs typeface="+mn-cs"/>
          <a:sym typeface="Gill Sans SemiBold"/>
        </a:defRPr>
      </a:lvl4pPr>
      <a:lvl5pPr marL="0" marR="0" indent="91440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8B2022"/>
          </a:solidFill>
          <a:uFillTx/>
          <a:latin typeface="+mn-lt"/>
          <a:ea typeface="+mn-ea"/>
          <a:cs typeface="+mn-cs"/>
          <a:sym typeface="Gill Sans SemiBold"/>
        </a:defRPr>
      </a:lvl5pPr>
      <a:lvl6pPr marL="0" marR="0" indent="114300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8B2022"/>
          </a:solidFill>
          <a:uFillTx/>
          <a:latin typeface="+mn-lt"/>
          <a:ea typeface="+mn-ea"/>
          <a:cs typeface="+mn-cs"/>
          <a:sym typeface="Gill Sans SemiBold"/>
        </a:defRPr>
      </a:lvl6pPr>
      <a:lvl7pPr marL="0" marR="0" indent="137160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8B2022"/>
          </a:solidFill>
          <a:uFillTx/>
          <a:latin typeface="+mn-lt"/>
          <a:ea typeface="+mn-ea"/>
          <a:cs typeface="+mn-cs"/>
          <a:sym typeface="Gill Sans SemiBold"/>
        </a:defRPr>
      </a:lvl7pPr>
      <a:lvl8pPr marL="0" marR="0" indent="160020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8B2022"/>
          </a:solidFill>
          <a:uFillTx/>
          <a:latin typeface="+mn-lt"/>
          <a:ea typeface="+mn-ea"/>
          <a:cs typeface="+mn-cs"/>
          <a:sym typeface="Gill Sans SemiBold"/>
        </a:defRPr>
      </a:lvl8pPr>
      <a:lvl9pPr marL="0" marR="0" indent="182880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8B2022"/>
          </a:solidFill>
          <a:uFillTx/>
          <a:latin typeface="+mn-lt"/>
          <a:ea typeface="+mn-ea"/>
          <a:cs typeface="+mn-cs"/>
          <a:sym typeface="Gill Sans SemiBold"/>
        </a:defRPr>
      </a:lvl9pPr>
    </p:titleStyle>
    <p:bodyStyle>
      <a:lvl1pPr marL="609600" marR="0" indent="-609600" algn="l" defTabSz="82550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219200" marR="0" indent="-609600" algn="l" defTabSz="82550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828800" marR="0" indent="-609600" algn="l" defTabSz="82550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438400" marR="0" indent="-609600" algn="l" defTabSz="82550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3048000" marR="0" indent="-609600" algn="l" defTabSz="82550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657600" marR="0" indent="-609600" algn="l" defTabSz="82550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4267200" marR="0" indent="-609600" algn="l" defTabSz="82550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4876800" marR="0" indent="-609600" algn="l" defTabSz="82550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5486400" marR="0" indent="-609600" algn="l" defTabSz="82550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ctrTitle"/>
          </p:nvPr>
        </p:nvSpPr>
        <p:spPr>
          <a:xfrm>
            <a:off x="952500" y="5549900"/>
            <a:ext cx="13500100" cy="4000501"/>
          </a:xfrm>
          <a:prstGeom prst="rect">
            <a:avLst/>
          </a:prstGeom>
        </p:spPr>
        <p:txBody>
          <a:bodyPr/>
          <a:lstStyle>
            <a:lvl1pPr algn="ctr">
              <a:defRPr sz="7400"/>
            </a:lvl1pPr>
          </a:lstStyle>
          <a:p>
            <a:pPr/>
            <a:r>
              <a:t>Empowering Women to Succeed in all Segments of the Industry</a:t>
            </a:r>
          </a:p>
        </p:txBody>
      </p:sp>
      <p:sp>
        <p:nvSpPr>
          <p:cNvPr id="272" name="Shape 27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8B2022"/>
              </a:buClr>
              <a:defRPr sz="3900">
                <a:latin typeface="+mn-lt"/>
                <a:ea typeface="+mn-ea"/>
                <a:cs typeface="+mn-cs"/>
                <a:sym typeface="Gill Sans SemiBold"/>
              </a:defRPr>
            </a:pPr>
            <a:r>
              <a:t>@womengrow</a:t>
            </a:r>
          </a:p>
          <a:p>
            <a:pPr>
              <a:buClr>
                <a:srgbClr val="8B2022"/>
              </a:buClr>
              <a:defRPr sz="3900">
                <a:latin typeface="+mn-lt"/>
                <a:ea typeface="+mn-ea"/>
                <a:cs typeface="+mn-cs"/>
                <a:sym typeface="Gill Sans SemiBold"/>
              </a:defRPr>
            </a:pPr>
            <a:r>
              <a:t>#womengrow</a:t>
            </a:r>
          </a:p>
        </p:txBody>
      </p:sp>
      <p:graphicFrame>
        <p:nvGraphicFramePr>
          <p:cNvPr id="273" name="Table 273"/>
          <p:cNvGraphicFramePr/>
          <p:nvPr/>
        </p:nvGraphicFramePr>
        <p:xfrm>
          <a:off x="3762375" y="12884150"/>
          <a:ext cx="16859250" cy="812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{8F44A2F1-9E1F-4B54-A3A2-5F16C0AD49E2}</a:tableStyleId>
              </a:tblPr>
              <a:tblGrid>
                <a:gridCol w="3371850"/>
                <a:gridCol w="3371850"/>
                <a:gridCol w="3371850"/>
                <a:gridCol w="3371850"/>
                <a:gridCol w="3371850"/>
              </a:tblGrid>
              <a:tr h="812800"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CONNECT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EDUCATE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rPr>
                        <a:t>EMPOWER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900">
                          <a:solidFill>
                            <a:srgbClr val="8B2022"/>
                          </a:solidFill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74" name="140x150Women-Grow-Lea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6872" y="12009579"/>
            <a:ext cx="1381523" cy="1480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Advisory Board Highlights</a:t>
            </a:r>
          </a:p>
        </p:txBody>
      </p:sp>
      <p:sp>
        <p:nvSpPr>
          <p:cNvPr id="328" name="Shape 328"/>
          <p:cNvSpPr/>
          <p:nvPr/>
        </p:nvSpPr>
        <p:spPr>
          <a:xfrm>
            <a:off x="5251491" y="3632658"/>
            <a:ext cx="6153716" cy="369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000">
                <a:solidFill>
                  <a:srgbClr val="8B2022"/>
                </a:solidFill>
                <a:latin typeface="+mn-lt"/>
                <a:ea typeface="+mn-ea"/>
                <a:cs typeface="+mn-cs"/>
                <a:sym typeface="Gill Sans SemiBold"/>
              </a:defRPr>
            </a:pPr>
            <a:r>
              <a:t>Betty Aldworth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SemiBold"/>
              </a:defRPr>
            </a:pPr>
            <a:r>
              <a:t>Students for Sensible Drug Policy</a:t>
            </a:r>
          </a:p>
          <a:p>
            <a:pPr algn="l">
              <a:defRPr i="1"/>
            </a:pPr>
          </a:p>
          <a:p>
            <a:pPr algn="l"/>
            <a:r>
              <a:t>Executive Director of 300+ chapter network. Previously spokesperson for Colorado’s legalization campaign.</a:t>
            </a:r>
          </a:p>
        </p:txBody>
      </p:sp>
      <p:sp>
        <p:nvSpPr>
          <p:cNvPr id="329" name="Shape 329"/>
          <p:cNvSpPr/>
          <p:nvPr/>
        </p:nvSpPr>
        <p:spPr>
          <a:xfrm>
            <a:off x="5149891" y="8394458"/>
            <a:ext cx="6153716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000">
                <a:solidFill>
                  <a:srgbClr val="8B2022"/>
                </a:solidFill>
                <a:latin typeface="+mn-lt"/>
                <a:ea typeface="+mn-ea"/>
                <a:cs typeface="+mn-cs"/>
                <a:sym typeface="Gill Sans SemiBold"/>
              </a:defRPr>
            </a:pPr>
            <a:r>
              <a:t>Sabrina Fendrick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SemiBold"/>
              </a:defRPr>
            </a:pPr>
            <a:r>
              <a:t>NORML Women’s Alliance</a:t>
            </a:r>
          </a:p>
          <a:p>
            <a:pPr algn="l">
              <a:defRPr i="1"/>
            </a:pPr>
          </a:p>
          <a:p>
            <a:pPr algn="l"/>
            <a:r>
              <a:t>Founder of largest women’s cannabis network &amp; Director of Women’s Outreach. Currently at Berkeley Patient’s Group.</a:t>
            </a:r>
          </a:p>
        </p:txBody>
      </p:sp>
      <p:sp>
        <p:nvSpPr>
          <p:cNvPr id="330" name="Shape 330"/>
          <p:cNvSpPr/>
          <p:nvPr/>
        </p:nvSpPr>
        <p:spPr>
          <a:xfrm>
            <a:off x="17240290" y="3543758"/>
            <a:ext cx="6153716" cy="370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000">
                <a:solidFill>
                  <a:srgbClr val="8B2022"/>
                </a:solidFill>
                <a:latin typeface="+mn-lt"/>
                <a:ea typeface="+mn-ea"/>
                <a:cs typeface="+mn-cs"/>
                <a:sym typeface="Gill Sans SemiBold"/>
              </a:defRPr>
            </a:pPr>
            <a:r>
              <a:t>Maureen McNamara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SemiBold"/>
              </a:defRPr>
            </a:pPr>
            <a:r>
              <a:t>Cannabis Trainers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SemiBold"/>
              </a:defRPr>
            </a:pPr>
          </a:p>
          <a:p>
            <a:pPr algn="l"/>
            <a:r>
              <a:t>Trained and certified 10,000+ employees, managers and owners in national certification programs. First cannabis trainer authorized in CO.</a:t>
            </a:r>
          </a:p>
        </p:txBody>
      </p:sp>
      <p:sp>
        <p:nvSpPr>
          <p:cNvPr id="331" name="Shape 331"/>
          <p:cNvSpPr/>
          <p:nvPr/>
        </p:nvSpPr>
        <p:spPr>
          <a:xfrm>
            <a:off x="17189490" y="8280126"/>
            <a:ext cx="6495121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000">
                <a:solidFill>
                  <a:srgbClr val="8B2022"/>
                </a:solidFill>
                <a:latin typeface="+mn-lt"/>
                <a:ea typeface="+mn-ea"/>
                <a:cs typeface="+mn-cs"/>
                <a:sym typeface="Gill Sans SemiBold"/>
              </a:defRPr>
            </a:pPr>
            <a:r>
              <a:t>Rachel K. Gillette, Esq.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SemiBold"/>
              </a:defRPr>
            </a:pPr>
            <a:r>
              <a:t>Veteran Cannabis Business Lawyer</a:t>
            </a:r>
          </a:p>
          <a:p>
            <a:pPr algn="l"/>
          </a:p>
          <a:p>
            <a:pPr algn="l"/>
            <a:r>
              <a:t>Top 100 Most Influential People in the Cannabis Industry</a:t>
            </a:r>
          </a:p>
        </p:txBody>
      </p:sp>
      <p:pic>
        <p:nvPicPr>
          <p:cNvPr id="332" name="Screen Shot 2015-05-12 at 11.08.35 AM.png"/>
          <p:cNvPicPr>
            <a:picLocks noChangeAspect="1"/>
          </p:cNvPicPr>
          <p:nvPr/>
        </p:nvPicPr>
        <p:blipFill>
          <a:blip r:embed="rId2">
            <a:extLst/>
          </a:blip>
          <a:srcRect l="0" t="3550" r="0" b="0"/>
          <a:stretch>
            <a:fillRect/>
          </a:stretch>
        </p:blipFill>
        <p:spPr>
          <a:xfrm>
            <a:off x="1101735" y="3747200"/>
            <a:ext cx="3866952" cy="3111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Screen Shot 2015-05-12 at 11.08.4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612" y="8159476"/>
            <a:ext cx="4140201" cy="393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Screen Shot 2015-05-12 at 11.10.25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15075" y="3632658"/>
            <a:ext cx="4042867" cy="3593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Screen Shot 2015-05-12 at 11.13.17 A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3240"/>
          <a:stretch>
            <a:fillRect/>
          </a:stretch>
        </p:blipFill>
        <p:spPr>
          <a:xfrm>
            <a:off x="12783325" y="8438557"/>
            <a:ext cx="4106356" cy="3740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Cornerstone graphi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485"/>
            <a:ext cx="24384001" cy="13792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8703" y="-242793"/>
            <a:ext cx="24852773" cy="14201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1322" y="-172470"/>
            <a:ext cx="24606644" cy="14060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8317" y="-1172205"/>
            <a:ext cx="24820634" cy="16060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Legal Disclaimer</a:t>
            </a:r>
          </a:p>
        </p:txBody>
      </p:sp>
      <p:sp>
        <p:nvSpPr>
          <p:cNvPr id="346" name="Shape 346"/>
          <p:cNvSpPr/>
          <p:nvPr>
            <p:ph type="body" idx="1"/>
          </p:nvPr>
        </p:nvSpPr>
        <p:spPr>
          <a:xfrm>
            <a:off x="803771" y="3054350"/>
            <a:ext cx="22498976" cy="91192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700">
                <a:latin typeface="+mn-lt"/>
                <a:ea typeface="+mn-ea"/>
                <a:cs typeface="+mn-cs"/>
                <a:sym typeface="Gill Sans SemiBold"/>
              </a:defRPr>
            </a:pPr>
            <a:r>
              <a:t>THIS IS NOT AN OFFER TO SELL OR A SOLICITATION OF ANY OFFER TO BUY ANY SECURITIES. OFFERS ARE MADE ONLY BY LEGAL OFFERING MATERIALS AND CAN ONLY BE MADE TO QUALIFIED INVESTORS PURSUANT TO A REGISTERED OFFERING OR AN APPROPRIATE EXEMPTION THEREFROM. </a:t>
            </a:r>
          </a:p>
          <a:p>
            <a:pPr marL="0" indent="0">
              <a:buSzTx/>
              <a:buNone/>
              <a:defRPr>
                <a:latin typeface="+mn-lt"/>
                <a:ea typeface="+mn-ea"/>
                <a:cs typeface="+mn-cs"/>
                <a:sym typeface="Gill Sans SemiBold"/>
              </a:defRPr>
            </a:pPr>
            <a:r>
              <a:rPr sz="4700"/>
              <a:t>INFORMATION HEREIN IS PRESENTED AS OF THE DATE HEREOF AND MAY CHANGE THEREAFTER.</a:t>
            </a:r>
            <a:r>
              <a:t>  </a:t>
            </a:r>
          </a:p>
        </p:txBody>
      </p:sp>
      <p:sp>
        <p:nvSpPr>
          <p:cNvPr id="347" name="Shape 347"/>
          <p:cNvSpPr/>
          <p:nvPr/>
        </p:nvSpPr>
        <p:spPr>
          <a:xfrm>
            <a:off x="10637415" y="13174357"/>
            <a:ext cx="31250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300"/>
              </a:spcBef>
              <a:defRPr sz="2900">
                <a:solidFill>
                  <a:srgbClr val="8B2022"/>
                </a:solidFill>
                <a:latin typeface="+mn-lt"/>
                <a:ea typeface="+mn-ea"/>
                <a:cs typeface="+mn-cs"/>
                <a:sym typeface="Gill Sans SemiBold"/>
              </a:defRPr>
            </a:lvl1pPr>
          </a:lstStyle>
          <a:p>
            <a:pPr/>
            <a:r>
              <a:t>CONFIDENTIAL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500" y="3647498"/>
            <a:ext cx="11049000" cy="9258301"/>
          </a:xfrm>
          <a:prstGeom prst="rect">
            <a:avLst/>
          </a:prstGeom>
        </p:spPr>
      </p:pic>
      <p:sp>
        <p:nvSpPr>
          <p:cNvPr id="277" name="Shape 2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Women Will Lead Cannabis Purchasing</a:t>
            </a:r>
          </a:p>
        </p:txBody>
      </p:sp>
      <p:sp>
        <p:nvSpPr>
          <p:cNvPr id="278" name="Shape 27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Women make more than 80% of healthcare purchasing decisions.</a:t>
            </a:r>
          </a:p>
          <a:p>
            <a:pPr/>
            <a:r>
              <a:t>Women account for 93% OTC pharmaceutical purchases.</a:t>
            </a:r>
          </a:p>
          <a:p>
            <a:pPr/>
            <a:r>
              <a:t>1 in 4 women is dispensed medication for a mental health condition, compared to just 15% of men.</a:t>
            </a:r>
          </a:p>
          <a:p>
            <a:pPr/>
            <a:r>
              <a:t>1 in 3 women will develop cancer in their lifetime</a:t>
            </a:r>
          </a:p>
          <a:p>
            <a:pPr/>
            <a:r>
              <a:t>Women control 85% of all consumer purchases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8990">
              <a:spcBef>
                <a:spcPts val="2200"/>
              </a:spcBef>
              <a:defRPr sz="9604"/>
            </a:lvl1pPr>
          </a:lstStyle>
          <a:p>
            <a:pPr/>
            <a:r>
              <a:t>Who Will Create Cannabis Products &amp; Experiences for Women &amp; Their Families?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46135" y="800100"/>
            <a:ext cx="11049001" cy="12141201"/>
          </a:xfrm>
          <a:prstGeom prst="rect">
            <a:avLst/>
          </a:prstGeom>
        </p:spPr>
      </p:pic>
      <p:pic>
        <p:nvPicPr>
          <p:cNvPr id="283" name="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2435697" y="6698910"/>
            <a:ext cx="10979801" cy="6235701"/>
          </a:xfrm>
          <a:prstGeom prst="rect">
            <a:avLst/>
          </a:prstGeom>
        </p:spPr>
      </p:pic>
      <p:pic>
        <p:nvPicPr>
          <p:cNvPr id="284" name="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441666" y="800100"/>
            <a:ext cx="10985501" cy="528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2509500" y="3647498"/>
            <a:ext cx="11049001" cy="9258301"/>
          </a:xfrm>
          <a:prstGeom prst="rect">
            <a:avLst/>
          </a:prstGeom>
        </p:spPr>
      </p:pic>
      <p:sp>
        <p:nvSpPr>
          <p:cNvPr id="287" name="Shape 2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CONNECT</a:t>
            </a:r>
          </a:p>
        </p:txBody>
      </p:sp>
      <p:sp>
        <p:nvSpPr>
          <p:cNvPr id="288" name="Shape 28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Monthly Signature Networking Events in 33+ Cities in US &amp; Canada for 1,000+ Participants</a:t>
            </a:r>
          </a:p>
          <a:p>
            <a:pPr lvl="1"/>
            <a:r>
              <a:t>Expansion to 64 cities &amp; 6 countries in 2016</a:t>
            </a:r>
          </a:p>
          <a:p>
            <a:pPr/>
            <a:r>
              <a:t>Business Membership Directory with Job Listings</a:t>
            </a:r>
          </a:p>
          <a:p>
            <a:pPr/>
            <a:r>
              <a:t>Welcome Events &amp; Scholarships for Conferences</a:t>
            </a:r>
          </a:p>
          <a:p>
            <a:pPr lvl="1"/>
            <a:r>
              <a:t>CWBExpo, NYC &amp; Los Angeles</a:t>
            </a:r>
          </a:p>
          <a:p>
            <a:pPr lvl="1"/>
            <a:r>
              <a:t>MJBizCon, Chicago &amp; Las Vegas</a:t>
            </a:r>
          </a:p>
          <a:p>
            <a:pPr/>
            <a:r>
              <a:t>Weekly newsletter to 15K+ subscribers &amp; 16K+ social media followers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500" y="3647498"/>
            <a:ext cx="11049000" cy="9258301"/>
          </a:xfrm>
          <a:prstGeom prst="rect">
            <a:avLst/>
          </a:prstGeom>
        </p:spPr>
      </p:pic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EDUCATE</a:t>
            </a:r>
          </a:p>
        </p:txBody>
      </p:sp>
      <p:sp>
        <p:nvSpPr>
          <p:cNvPr id="294" name="Shape 29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Annual National Leadership Summit</a:t>
            </a:r>
          </a:p>
          <a:p>
            <a:pPr lvl="1"/>
            <a:r>
              <a:t>Feb 3-5 in Denver for 2,000 Attendees</a:t>
            </a:r>
          </a:p>
          <a:p>
            <a:pPr/>
            <a:r>
              <a:t>Leadership Retreats</a:t>
            </a:r>
          </a:p>
          <a:p>
            <a:pPr lvl="1"/>
            <a:r>
              <a:t>4 Regional Retreats in 2016</a:t>
            </a:r>
          </a:p>
          <a:p>
            <a:pPr/>
            <a:r>
              <a:t>Video Education: Creating Your Cannabis Business, Mentoring, Summit Content</a:t>
            </a:r>
          </a:p>
          <a:p>
            <a:pPr/>
            <a:r>
              <a:t>Original Web Content to Help Women in the Cannabis Industry with 30K monthly views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500" y="3632200"/>
            <a:ext cx="11049001" cy="9258300"/>
          </a:xfrm>
          <a:prstGeom prst="rect">
            <a:avLst/>
          </a:prstGeom>
        </p:spPr>
      </p:pic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EMPOWER</a:t>
            </a:r>
          </a:p>
        </p:txBody>
      </p:sp>
      <p:sp>
        <p:nvSpPr>
          <p:cNvPr id="298" name="Shape 298"/>
          <p:cNvSpPr/>
          <p:nvPr>
            <p:ph type="body" sz="half" idx="1"/>
          </p:nvPr>
        </p:nvSpPr>
        <p:spPr>
          <a:xfrm>
            <a:off x="952500" y="3797300"/>
            <a:ext cx="11049000" cy="8928100"/>
          </a:xfrm>
          <a:prstGeom prst="rect">
            <a:avLst/>
          </a:prstGeom>
        </p:spPr>
        <p:txBody>
          <a:bodyPr/>
          <a:lstStyle/>
          <a:p>
            <a:pPr/>
            <a:r>
              <a:t>Highlighting Diverse Cannabis Entrepreneurs in the National Press as Role Models with 497 Million Press Impressions</a:t>
            </a:r>
          </a:p>
          <a:p>
            <a:pPr/>
            <a:r>
              <a:t>Ensuring Diverse Speakers at Industry Events with the Women Grow Speaker’s Bureau</a:t>
            </a:r>
          </a:p>
          <a:p>
            <a:pPr/>
            <a:r>
              <a:t>Annual Lobby Days &amp; Lobbying Education in Washington, D.C.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2579349" y="7619763"/>
            <a:ext cx="10909301" cy="2958209"/>
          </a:xfrm>
          <a:prstGeom prst="rect">
            <a:avLst/>
          </a:prstGeom>
        </p:spPr>
      </p:pic>
      <p:sp>
        <p:nvSpPr>
          <p:cNvPr id="301" name="Shape 301"/>
          <p:cNvSpPr/>
          <p:nvPr>
            <p:ph type="title"/>
          </p:nvPr>
        </p:nvSpPr>
        <p:spPr>
          <a:xfrm>
            <a:off x="952500" y="1143000"/>
            <a:ext cx="10643742" cy="1663700"/>
          </a:xfrm>
          <a:prstGeom prst="rect">
            <a:avLst/>
          </a:prstGeom>
        </p:spPr>
        <p:txBody>
          <a:bodyPr/>
          <a:lstStyle/>
          <a:p>
            <a:pPr/>
            <a:r>
              <a:t>Media Reach</a:t>
            </a:r>
          </a:p>
        </p:txBody>
      </p:sp>
      <p:sp>
        <p:nvSpPr>
          <p:cNvPr id="302" name="Shape 302"/>
          <p:cNvSpPr/>
          <p:nvPr>
            <p:ph type="body" sz="half" idx="1"/>
          </p:nvPr>
        </p:nvSpPr>
        <p:spPr>
          <a:xfrm>
            <a:off x="1080686" y="3541460"/>
            <a:ext cx="10909301" cy="9258301"/>
          </a:xfrm>
          <a:prstGeom prst="rect">
            <a:avLst/>
          </a:prstGeom>
        </p:spPr>
        <p:txBody>
          <a:bodyPr/>
          <a:lstStyle/>
          <a:p>
            <a:pPr marL="396239" indent="-396239" defTabSz="643889">
              <a:spcBef>
                <a:spcPts val="1900"/>
              </a:spcBef>
              <a:defRPr sz="3275"/>
            </a:pPr>
            <a:r>
              <a:t>First Year Total Reach: 497 million total impressions</a:t>
            </a:r>
          </a:p>
          <a:p>
            <a:pPr lvl="1" marL="792479" indent="-396239" defTabSz="643889">
              <a:spcBef>
                <a:spcPts val="1900"/>
              </a:spcBef>
              <a:defRPr sz="3275"/>
            </a:pPr>
            <a:r>
              <a:t>100+ placements in 13 months</a:t>
            </a:r>
          </a:p>
          <a:p>
            <a:pPr lvl="1" marL="792479" indent="-396239" defTabSz="643889">
              <a:spcBef>
                <a:spcPts val="1900"/>
              </a:spcBef>
              <a:defRPr sz="3275"/>
            </a:pPr>
            <a:r>
              <a:t>4.6 million average impressions per placement</a:t>
            </a:r>
          </a:p>
          <a:p>
            <a:pPr marL="396239" indent="-396239" defTabSz="643889">
              <a:spcBef>
                <a:spcPts val="1900"/>
              </a:spcBef>
              <a:defRPr sz="3275"/>
            </a:pPr>
            <a:r>
              <a:t>Robust coverage in publications covering a wide range of interests:</a:t>
            </a:r>
          </a:p>
          <a:p>
            <a:pPr lvl="1" marL="792479" indent="-396239" defTabSz="643889">
              <a:spcBef>
                <a:spcPts val="1900"/>
              </a:spcBef>
              <a:defRPr sz="3275"/>
            </a:pPr>
            <a:r>
              <a:t>Business: International Business Times, Inc, Forbes, Fortune, MarketWatch, Bloomberg Business</a:t>
            </a:r>
          </a:p>
          <a:p>
            <a:pPr lvl="1" marL="792479" indent="-396239" defTabSz="643889">
              <a:spcBef>
                <a:spcPts val="1900"/>
              </a:spcBef>
              <a:defRPr sz="3275"/>
            </a:pPr>
            <a:r>
              <a:t>News &amp; Current Events: TIME, The Telegraph, LA Times, NPR</a:t>
            </a:r>
          </a:p>
          <a:p>
            <a:pPr lvl="1" marL="792479" indent="-396239" defTabSz="643889">
              <a:spcBef>
                <a:spcPts val="1900"/>
              </a:spcBef>
              <a:defRPr sz="3275"/>
            </a:pPr>
            <a:r>
              <a:t>National politics: The National Journal, the Washington Times</a:t>
            </a:r>
          </a:p>
          <a:p>
            <a:pPr lvl="1" marL="792479" indent="-396239" defTabSz="643889">
              <a:spcBef>
                <a:spcPts val="1900"/>
              </a:spcBef>
              <a:defRPr sz="3275"/>
            </a:pPr>
            <a:r>
              <a:t>Women's Interests: Bustle, Jezebel, Cake &amp; Whiskey, Stylist UK</a:t>
            </a:r>
          </a:p>
          <a:p>
            <a:pPr lvl="1" marL="792479" indent="-396239" defTabSz="643889">
              <a:spcBef>
                <a:spcPts val="1900"/>
              </a:spcBef>
              <a:defRPr sz="3275"/>
            </a:pPr>
            <a:r>
              <a:t>Lifestyle: VICE, New York Magazine</a:t>
            </a:r>
          </a:p>
          <a:p>
            <a:pPr lvl="1" marL="792479" indent="-396239" defTabSz="643889">
              <a:spcBef>
                <a:spcPts val="1900"/>
              </a:spcBef>
              <a:defRPr sz="3275"/>
            </a:pPr>
            <a:r>
              <a:t>Cannabis: High Times, DOPE Magazine, The Cannabist (Denver Post), Marijuana Investor News, Marijuana Venture</a:t>
            </a:r>
          </a:p>
        </p:txBody>
      </p:sp>
      <p:grpSp>
        <p:nvGrpSpPr>
          <p:cNvPr id="307" name="Group 307"/>
          <p:cNvGrpSpPr/>
          <p:nvPr/>
        </p:nvGrpSpPr>
        <p:grpSpPr>
          <a:xfrm>
            <a:off x="12640759" y="10666631"/>
            <a:ext cx="10786483" cy="2886911"/>
            <a:chOff x="-126999" y="-88900"/>
            <a:chExt cx="10786481" cy="2886909"/>
          </a:xfrm>
        </p:grpSpPr>
        <p:pic>
          <p:nvPicPr>
            <p:cNvPr id="303" name="Screen Shot 2015-07-20 at 9.54.58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3873" y="134745"/>
              <a:ext cx="4280639" cy="719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Screen Shot 2015-07-20 at 9.55.03 AM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22154" y="824200"/>
              <a:ext cx="10488174" cy="1609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27000" y="-88900"/>
              <a:ext cx="10786483" cy="2886910"/>
            </a:xfrm>
            <a:prstGeom prst="rect">
              <a:avLst/>
            </a:prstGeom>
            <a:effectLst/>
          </p:spPr>
        </p:pic>
      </p:grpSp>
      <p:grpSp>
        <p:nvGrpSpPr>
          <p:cNvPr id="310" name="Group 310"/>
          <p:cNvGrpSpPr/>
          <p:nvPr/>
        </p:nvGrpSpPr>
        <p:grpSpPr>
          <a:xfrm>
            <a:off x="13742508" y="361926"/>
            <a:ext cx="8582983" cy="4272586"/>
            <a:chOff x="0" y="0"/>
            <a:chExt cx="8582982" cy="4272585"/>
          </a:xfrm>
        </p:grpSpPr>
        <p:pic>
          <p:nvPicPr>
            <p:cNvPr id="309" name="Screen Shot 2015-07-20 at 9.58.02 AM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8328983" cy="39423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8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582983" cy="4272586"/>
            </a:xfrm>
            <a:prstGeom prst="rect">
              <a:avLst/>
            </a:prstGeom>
            <a:effectLst/>
          </p:spPr>
        </p:pic>
      </p:grpSp>
      <p:grpSp>
        <p:nvGrpSpPr>
          <p:cNvPr id="313" name="Group 313"/>
          <p:cNvGrpSpPr/>
          <p:nvPr/>
        </p:nvGrpSpPr>
        <p:grpSpPr>
          <a:xfrm>
            <a:off x="12573000" y="4716679"/>
            <a:ext cx="10922000" cy="2712824"/>
            <a:chOff x="0" y="0"/>
            <a:chExt cx="10922000" cy="2712822"/>
          </a:xfrm>
        </p:grpSpPr>
        <p:pic>
          <p:nvPicPr>
            <p:cNvPr id="312" name="Screen Shot 2015-07-20 at 10.31.47 AM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7000" y="88900"/>
              <a:ext cx="10668000" cy="23826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1" name="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0922000" cy="27128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Founding Team</a:t>
            </a:r>
          </a:p>
        </p:txBody>
      </p:sp>
      <p:sp>
        <p:nvSpPr>
          <p:cNvPr id="318" name="Shape 318"/>
          <p:cNvSpPr/>
          <p:nvPr/>
        </p:nvSpPr>
        <p:spPr>
          <a:xfrm>
            <a:off x="5251491" y="3632658"/>
            <a:ext cx="6702315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000">
                <a:solidFill>
                  <a:srgbClr val="8B2022"/>
                </a:solidFill>
                <a:latin typeface="+mn-lt"/>
                <a:ea typeface="+mn-ea"/>
                <a:cs typeface="+mn-cs"/>
                <a:sym typeface="Gill Sans SemiBold"/>
              </a:defRPr>
            </a:pPr>
            <a:r>
              <a:t>Jazmin Hupp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SemiBold"/>
              </a:defRPr>
            </a:pPr>
            <a:r>
              <a:t>Executive Director</a:t>
            </a:r>
          </a:p>
          <a:p>
            <a:pPr algn="l">
              <a:defRPr i="1"/>
            </a:pPr>
            <a:r>
              <a:t>Previously Director at Women 2.0 &amp;</a:t>
            </a:r>
          </a:p>
          <a:p>
            <a:pPr algn="l">
              <a:defRPr i="1"/>
            </a:pPr>
            <a:r>
              <a:t>Founder Labs</a:t>
            </a:r>
          </a:p>
          <a:p>
            <a:pPr algn="l"/>
          </a:p>
          <a:p>
            <a:pPr algn="l"/>
            <a:r>
              <a:t>Entrepreneur in Tech, eCommerce &amp; Retail</a:t>
            </a:r>
          </a:p>
        </p:txBody>
      </p:sp>
      <p:sp>
        <p:nvSpPr>
          <p:cNvPr id="319" name="Shape 319"/>
          <p:cNvSpPr/>
          <p:nvPr/>
        </p:nvSpPr>
        <p:spPr>
          <a:xfrm>
            <a:off x="5054173" y="8154316"/>
            <a:ext cx="6702316" cy="369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000">
                <a:solidFill>
                  <a:srgbClr val="8B2022"/>
                </a:solidFill>
                <a:latin typeface="+mn-lt"/>
                <a:ea typeface="+mn-ea"/>
                <a:cs typeface="+mn-cs"/>
                <a:sym typeface="Gill Sans SemiBold"/>
              </a:defRPr>
            </a:pPr>
            <a:r>
              <a:t>Jane West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SemiBold"/>
              </a:defRPr>
            </a:pPr>
            <a:r>
              <a:t>National Events Director</a:t>
            </a:r>
          </a:p>
          <a:p>
            <a:pPr algn="l">
              <a:defRPr i="1"/>
            </a:pPr>
            <a:r>
              <a:t>Owner, Edible Events Co.</a:t>
            </a:r>
          </a:p>
          <a:p>
            <a:pPr algn="l"/>
          </a:p>
          <a:p>
            <a:pPr algn="l"/>
            <a:r>
              <a:t>Professional Development Event</a:t>
            </a:r>
          </a:p>
          <a:p>
            <a:pPr algn="l"/>
            <a:r>
              <a:t>Producer, Internationally Publicized Cannabis Event Producer</a:t>
            </a:r>
          </a:p>
        </p:txBody>
      </p:sp>
      <p:sp>
        <p:nvSpPr>
          <p:cNvPr id="320" name="Shape 320"/>
          <p:cNvSpPr/>
          <p:nvPr/>
        </p:nvSpPr>
        <p:spPr>
          <a:xfrm>
            <a:off x="17240290" y="3632658"/>
            <a:ext cx="6153716" cy="369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000">
                <a:solidFill>
                  <a:srgbClr val="8B2022"/>
                </a:solidFill>
                <a:latin typeface="+mn-lt"/>
                <a:ea typeface="+mn-ea"/>
                <a:cs typeface="+mn-cs"/>
                <a:sym typeface="Gill Sans SemiBold"/>
              </a:defRPr>
            </a:pPr>
            <a:r>
              <a:t>Julie Batkiewicz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SemiBold"/>
              </a:defRPr>
            </a:pPr>
            <a:r>
              <a:t>VP of Partnerships</a:t>
            </a:r>
          </a:p>
          <a:p>
            <a:pPr algn="l">
              <a:defRPr i="1"/>
            </a:pPr>
          </a:p>
          <a:p>
            <a:pPr algn="l"/>
          </a:p>
          <a:p>
            <a:pPr algn="l"/>
            <a:r>
              <a:t>Customer Relationship </a:t>
            </a:r>
            <a:br/>
            <a:r>
              <a:t>Management Expert</a:t>
            </a:r>
          </a:p>
        </p:txBody>
      </p:sp>
      <p:pic>
        <p:nvPicPr>
          <p:cNvPr id="321" name="JazminHupp_1212 BW.jpg"/>
          <p:cNvPicPr>
            <a:picLocks noChangeAspect="1"/>
          </p:cNvPicPr>
          <p:nvPr/>
        </p:nvPicPr>
        <p:blipFill>
          <a:blip r:embed="rId3">
            <a:extLst/>
          </a:blip>
          <a:srcRect l="33500" t="10682" r="24032" b="59598"/>
          <a:stretch>
            <a:fillRect/>
          </a:stretch>
        </p:blipFill>
        <p:spPr>
          <a:xfrm>
            <a:off x="853461" y="3686863"/>
            <a:ext cx="3887021" cy="4076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Marijuana_Business_TheJaneWest-2(5)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23134"/>
          <a:stretch>
            <a:fillRect/>
          </a:stretch>
        </p:blipFill>
        <p:spPr>
          <a:xfrm>
            <a:off x="894537" y="7889478"/>
            <a:ext cx="3804842" cy="4708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80549" y="3506849"/>
            <a:ext cx="3378591" cy="3947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414141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SemiBold"/>
        <a:ea typeface="Gill Sans SemiBold"/>
        <a:cs typeface="Gill Sans SemiBold"/>
      </a:majorFont>
      <a:minorFont>
        <a:latin typeface="Gill Sans SemiBold"/>
        <a:ea typeface="Gill Sans SemiBold"/>
        <a:cs typeface="Gill Sans Semi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SemiBold"/>
        <a:ea typeface="Gill Sans SemiBold"/>
        <a:cs typeface="Gill Sans SemiBold"/>
      </a:majorFont>
      <a:minorFont>
        <a:latin typeface="Gill Sans SemiBold"/>
        <a:ea typeface="Gill Sans SemiBold"/>
        <a:cs typeface="Gill Sans Semi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